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03" r:id="rId1"/>
  </p:sldMasterIdLst>
  <p:notesMasterIdLst>
    <p:notesMasterId r:id="rId23"/>
  </p:notesMasterIdLst>
  <p:sldIdLst>
    <p:sldId id="256" r:id="rId2"/>
    <p:sldId id="257" r:id="rId3"/>
    <p:sldId id="278" r:id="rId4"/>
    <p:sldId id="258" r:id="rId5"/>
    <p:sldId id="259" r:id="rId6"/>
    <p:sldId id="261" r:id="rId7"/>
    <p:sldId id="260" r:id="rId8"/>
    <p:sldId id="262" r:id="rId9"/>
    <p:sldId id="263" r:id="rId10"/>
    <p:sldId id="265" r:id="rId11"/>
    <p:sldId id="266" r:id="rId12"/>
    <p:sldId id="267" r:id="rId13"/>
    <p:sldId id="268" r:id="rId14"/>
    <p:sldId id="279" r:id="rId15"/>
    <p:sldId id="269" r:id="rId16"/>
    <p:sldId id="271"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2683" autoAdjust="0"/>
  </p:normalViewPr>
  <p:slideViewPr>
    <p:cSldViewPr snapToGrid="0">
      <p:cViewPr varScale="1">
        <p:scale>
          <a:sx n="65" d="100"/>
          <a:sy n="65" d="100"/>
        </p:scale>
        <p:origin x="7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2-05-13T05:31:25.057"/>
    </inkml:context>
    <inkml:brush xml:id="br0">
      <inkml:brushProperty name="width" value="0.4" units="cm"/>
      <inkml:brushProperty name="height" value="0.8" units="cm"/>
      <inkml:brushProperty name="color" value="#E7E6E6"/>
      <inkml:brushProperty name="tip" value="rectangle"/>
      <inkml:brushProperty name="rasterOp" value="maskPen"/>
      <inkml:brushProperty name="fitToCurve" value="1"/>
    </inkml:brush>
  </inkml:definitions>
  <inkml:trace contextRef="#ctx0" brushRef="#br0">0 82 0,'25'0'235,"1"0"-220,-1 0 1,0 0 0,1 0-16,-1 0 15,1 0 1,-1 0 0,0 0-1,1 0 1,-1 0-1,1 0-15,-1 0 32,0 0-1,1 0-15,-1 0 15,1 0 16,-1 0-47,0 0 15,1 0 1,-1 0 62,1 0-78,-1 0 16,0 0-16,1-26 15,-1 26 17,1 0-32,-1 0 15,0 0 1,1 0-1,-1 0 1,1 0 0,-1 0-1,0 0 1,-25-25-16,26 25 16,-1 0-16,1 0 31,-1-26-16,0 26-15,1 0 16,-1 0-16,26 0 16,-26 0-1,26 0-15,-25 0 16,-1 0-16,26 0 0,-26 0 16,26 0-1,-26 0-15,1 0 16,25 0-16,-26 0 15,26 0 1,-26 0-16,1 0 16,-1 0-16,0 0 15,1 0 1,-1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2-05-13T05:31:27.017"/>
    </inkml:context>
    <inkml:brush xml:id="br0">
      <inkml:brushProperty name="width" value="0.4" units="cm"/>
      <inkml:brushProperty name="height" value="0.8" units="cm"/>
      <inkml:brushProperty name="color" value="#E7E6E6"/>
      <inkml:brushProperty name="tip" value="rectangle"/>
      <inkml:brushProperty name="rasterOp" value="maskPen"/>
      <inkml:brushProperty name="fitToCurve" value="1"/>
    </inkml:brush>
  </inkml:definitions>
  <inkml:trace contextRef="#ctx0" brushRef="#br0">0 354 0,'51'0'203,"-26"0"-203,0 0 0,1 0 16,-1 0-16,1 0 15,-1 0-15,0 0 16,26 0-16,-25 0 16,-1 0-16,0 0 15,1 0 17,-1 0-32,1 0 15,-1 0 1,0 0-1,1 0 1,-1 0 0,1 0-1,-1 0 1,0 0 0,1 0-16,-1 0 31,1 0-16,-1 0-15,0 0 16,1 0 0,25 0-1,-26 0-15,26 0 16,-26 0-16,1 0 16,24 0-1,-24 0 1,25 0-16,-26 0 15,26 0-15,0 0 0,-1 0 16,1 0-16,-25 0 16,75 0-16,-50 0 15,-26 0-15,26 0 16,0 0-16,0 0 16,-26 0-16,1 0 15,24 0-15,1 0 16,-25 0-16,24 0 15,1 0 1,0 0-16,0 0 16,0 0-16,-26 0 15,0 2505-15,1-2505 16,-1 0-16,1 0 16,24 0-1,1 0 1,0 0-1,-26 0-15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2-05-13T05:43:09.977"/>
    </inkml:context>
    <inkml:brush xml:id="br0">
      <inkml:brushProperty name="width" value="0.1" units="cm"/>
      <inkml:brushProperty name="height" value="0.1"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34107-256B-4E52-8CEC-6138C5340EA4}" type="datetimeFigureOut">
              <a:rPr lang="en-IN" smtClean="0"/>
              <a:t>17-05-2022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CAA77-2EFB-46A3-BBCE-EF5CCD4709F2}" type="slidenum">
              <a:rPr lang="en-IN" smtClean="0"/>
              <a:t>‹#›</a:t>
            </a:fld>
            <a:endParaRPr lang="en-IN"/>
          </a:p>
        </p:txBody>
      </p:sp>
    </p:spTree>
    <p:extLst>
      <p:ext uri="{BB962C8B-B14F-4D97-AF65-F5344CB8AC3E}">
        <p14:creationId xmlns:p14="http://schemas.microsoft.com/office/powerpoint/2010/main" val="339270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2</a:t>
            </a:fld>
            <a:endParaRPr lang="en-IN" dirty="0"/>
          </a:p>
        </p:txBody>
      </p:sp>
    </p:spTree>
    <p:extLst>
      <p:ext uri="{BB962C8B-B14F-4D97-AF65-F5344CB8AC3E}">
        <p14:creationId xmlns:p14="http://schemas.microsoft.com/office/powerpoint/2010/main" val="9672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Windows Access and Changes dashboard focuses on events within your Microsoft Windows environment. It displays information relating to:</a:t>
            </a:r>
          </a:p>
          <a:p>
            <a:r>
              <a:rPr lang="en-US" sz="1200" b="0" i="0" kern="1200" dirty="0" smtClean="0">
                <a:solidFill>
                  <a:schemeClr val="tx1"/>
                </a:solidFill>
                <a:effectLst/>
                <a:latin typeface="+mn-lt"/>
                <a:ea typeface="+mn-ea"/>
                <a:cs typeface="+mn-cs"/>
              </a:rPr>
              <a:t>Locked Out Accounts</a:t>
            </a:r>
          </a:p>
          <a:p>
            <a:r>
              <a:rPr lang="en-US" sz="1200" b="0" i="0" kern="1200" dirty="0" smtClean="0">
                <a:solidFill>
                  <a:schemeClr val="tx1"/>
                </a:solidFill>
                <a:effectLst/>
                <a:latin typeface="+mn-lt"/>
                <a:ea typeface="+mn-ea"/>
                <a:cs typeface="+mn-cs"/>
              </a:rPr>
              <a:t>Privilege Escalations</a:t>
            </a:r>
          </a:p>
          <a:p>
            <a:r>
              <a:rPr lang="en-US" sz="1200" b="0" i="0" kern="1200" dirty="0" smtClean="0">
                <a:solidFill>
                  <a:schemeClr val="tx1"/>
                </a:solidFill>
                <a:effectLst/>
                <a:latin typeface="+mn-lt"/>
                <a:ea typeface="+mn-ea"/>
                <a:cs typeface="+mn-cs"/>
              </a:rPr>
              <a:t>Change metrics</a:t>
            </a:r>
          </a:p>
          <a:p>
            <a:r>
              <a:rPr lang="en-US" sz="1200" b="0" i="0" kern="1200" dirty="0" smtClean="0">
                <a:solidFill>
                  <a:schemeClr val="tx1"/>
                </a:solidFill>
                <a:effectLst/>
                <a:latin typeface="+mn-lt"/>
                <a:ea typeface="+mn-ea"/>
                <a:cs typeface="+mn-cs"/>
              </a:rPr>
              <a:t>Authentication metrics</a:t>
            </a:r>
          </a:p>
          <a:p>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14</a:t>
            </a:fld>
            <a:endParaRPr lang="en-IN"/>
          </a:p>
        </p:txBody>
      </p:sp>
    </p:spTree>
    <p:extLst>
      <p:ext uri="{BB962C8B-B14F-4D97-AF65-F5344CB8AC3E}">
        <p14:creationId xmlns:p14="http://schemas.microsoft.com/office/powerpoint/2010/main" val="82507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16</a:t>
            </a:fld>
            <a:endParaRPr lang="en-IN"/>
          </a:p>
        </p:txBody>
      </p:sp>
    </p:spTree>
    <p:extLst>
      <p:ext uri="{BB962C8B-B14F-4D97-AF65-F5344CB8AC3E}">
        <p14:creationId xmlns:p14="http://schemas.microsoft.com/office/powerpoint/2010/main" val="1392156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describes</a:t>
            </a:r>
            <a:r>
              <a:rPr lang="en-US" baseline="0" dirty="0" smtClean="0"/>
              <a:t> about alerts categorization by severity, action status for threats, threat category, investigation state count.</a:t>
            </a:r>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17</a:t>
            </a:fld>
            <a:endParaRPr lang="en-IN"/>
          </a:p>
        </p:txBody>
      </p:sp>
    </p:spTree>
    <p:extLst>
      <p:ext uri="{BB962C8B-B14F-4D97-AF65-F5344CB8AC3E}">
        <p14:creationId xmlns:p14="http://schemas.microsoft.com/office/powerpoint/2010/main" val="3426111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7788340-C0A7-463B-A8EB-B79F6708DC05}"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44336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FBF07D-437E-447D-B66E-A32D134705CD}" type="datetime1">
              <a:rPr lang="en-IN" smtClean="0"/>
              <a:t>17-05-2022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83283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F2A173-DC6E-4B7D-8013-3C8BFDB71B67}"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693545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53004E-95EC-4977-9674-208473676EA2}"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0632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C3CAC3-5E98-4A28-9559-E7C4D780DD83}"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205314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D083AD-5262-4FD7-BF86-5C9A1F80930F}" type="datetime1">
              <a:rPr lang="en-IN" smtClean="0"/>
              <a:t>17-05-2022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568025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3F5EB3F-689C-493C-878D-71F62A73156B}" type="datetime1">
              <a:rPr lang="en-IN" smtClean="0"/>
              <a:t>17-05-2022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3217750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87A677-C551-402F-A2E2-11F399AD54D6}"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71165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1DD93C-7750-4E7E-A2A9-B727F2DA937D}"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675164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5AE82E-3BA4-460A-A5F8-0804972F34DA}"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02713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90EFF6-C846-4660-A498-57AB2E24D8D9}" type="datetime1">
              <a:rPr lang="en-IN" smtClean="0"/>
              <a:t>17-05-2022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82848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78FF88-D152-49B8-92A2-F304D2EF803B}" type="datetime1">
              <a:rPr lang="en-IN" smtClean="0"/>
              <a:t>17-05-2022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94772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3022DE-46BF-49FA-8802-5F929A788FDE}" type="datetime1">
              <a:rPr lang="en-IN" smtClean="0"/>
              <a:t>17-05-2022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227051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A53E9B7B-69C6-42EB-8BF6-F05C959C5231}" type="datetime1">
              <a:rPr lang="en-IN" smtClean="0"/>
              <a:t>17-05-2022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63768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ED4D780-5215-4EA7-97E3-F14E2652CB3A}" type="datetime1">
              <a:rPr lang="en-IN" smtClean="0"/>
              <a:t>17-05-2022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3175371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7C754AA-C145-4851-A168-ED2C7BD9A86B}" type="datetime1">
              <a:rPr lang="en-IN" smtClean="0"/>
              <a:t>17-05-2022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800246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56E05-57D5-4296-891E-FC0829048D6C}" type="datetime1">
              <a:rPr lang="en-IN" smtClean="0"/>
              <a:t>17-05-2022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03883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C607E6E-3194-4EC4-B9E7-403968992113}" type="datetime1">
              <a:rPr lang="en-IN" smtClean="0"/>
              <a:t>17-05-2022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CF7D509-E208-4F7B-8BBF-247E66EEF974}" type="slidenum">
              <a:rPr lang="en-IN" smtClean="0"/>
              <a:t>‹#›</a:t>
            </a:fld>
            <a:endParaRPr lang="en-IN"/>
          </a:p>
        </p:txBody>
      </p:sp>
    </p:spTree>
    <p:extLst>
      <p:ext uri="{BB962C8B-B14F-4D97-AF65-F5344CB8AC3E}">
        <p14:creationId xmlns:p14="http://schemas.microsoft.com/office/powerpoint/2010/main" val="4165349133"/>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ustomXml" Target="../ink/ink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10525768" cy="3329581"/>
          </a:xfrm>
        </p:spPr>
        <p:txBody>
          <a:bodyPr/>
          <a:lstStyle/>
          <a:p>
            <a:r>
              <a:rPr lang="en-US" dirty="0" smtClean="0">
                <a:latin typeface="Arial" panose="020B0604020202020204" pitchFamily="34" charset="0"/>
                <a:cs typeface="Arial" panose="020B0604020202020204" pitchFamily="34" charset="0"/>
              </a:rPr>
              <a:t>IDFC </a:t>
            </a:r>
            <a:r>
              <a:rPr lang="en-US" dirty="0" smtClean="0">
                <a:latin typeface="Arial" panose="020B0604020202020204" pitchFamily="34" charset="0"/>
                <a:cs typeface="Arial" panose="020B0604020202020204" pitchFamily="34" charset="0"/>
              </a:rPr>
              <a:t>POC PROJCET </a:t>
            </a:r>
            <a:endParaRPr lang="en-IN"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7109692" y="4786117"/>
            <a:ext cx="3745992" cy="466344"/>
          </a:xfrm>
        </p:spPr>
        <p:txBody>
          <a:bodyPr>
            <a:normAutofit/>
          </a:bodyPr>
          <a:lstStyle/>
          <a:p>
            <a:r>
              <a:rPr lang="en-US" dirty="0" smtClean="0">
                <a:latin typeface="Arial" panose="020B0604020202020204" pitchFamily="34" charset="0"/>
                <a:cs typeface="Arial" panose="020B0604020202020204" pitchFamily="34" charset="0"/>
              </a:rPr>
              <a:t>RAMAKRISHNA REDDY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5573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45044"/>
            <a:ext cx="9848685" cy="469055"/>
          </a:xfrm>
        </p:spPr>
        <p:txBody>
          <a:bodyPr/>
          <a:lstStyle/>
          <a:p>
            <a:pPr>
              <a:buFont typeface="Wingdings" panose="05000000000000000000" pitchFamily="2" charset="2"/>
              <a:buChar char="q"/>
            </a:pPr>
            <a:r>
              <a:rPr lang="en-US" dirty="0" smtClean="0"/>
              <a:t>Windows user creation or deletion</a:t>
            </a: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66" y="1325880"/>
            <a:ext cx="10596842" cy="2487169"/>
          </a:xfrm>
          <a:prstGeom prst="rect">
            <a:avLst/>
          </a:prstGeom>
          <a:ln w="28575">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10</a:t>
            </a:fld>
            <a:endParaRPr lang="en-IN"/>
          </a:p>
        </p:txBody>
      </p:sp>
      <p:sp>
        <p:nvSpPr>
          <p:cNvPr id="6" name="Rounded Rectangle 5"/>
          <p:cNvSpPr/>
          <p:nvPr/>
        </p:nvSpPr>
        <p:spPr>
          <a:xfrm>
            <a:off x="5111496" y="2313432"/>
            <a:ext cx="3648456" cy="749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member was added to a security enabled global group</a:t>
            </a:r>
          </a:p>
        </p:txBody>
      </p:sp>
      <p:sp>
        <p:nvSpPr>
          <p:cNvPr id="9" name="Rounded Rectangle 8"/>
          <p:cNvSpPr/>
          <p:nvPr/>
        </p:nvSpPr>
        <p:spPr>
          <a:xfrm>
            <a:off x="5111496" y="3042238"/>
            <a:ext cx="3648456" cy="81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member was removed from a security enabled global group</a:t>
            </a:r>
          </a:p>
        </p:txBody>
      </p:sp>
      <p:sp>
        <p:nvSpPr>
          <p:cNvPr id="12" name="Rectangle 11"/>
          <p:cNvSpPr/>
          <p:nvPr/>
        </p:nvSpPr>
        <p:spPr>
          <a:xfrm>
            <a:off x="8759952" y="2359152"/>
            <a:ext cx="1874520" cy="145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Branch VPN</a:t>
            </a:r>
          </a:p>
          <a:p>
            <a:pPr algn="ctr"/>
            <a:r>
              <a:rPr lang="en-US" dirty="0" smtClean="0"/>
              <a:t>None</a:t>
            </a:r>
          </a:p>
          <a:p>
            <a:pPr algn="ctr"/>
            <a:r>
              <a:rPr lang="en-US" dirty="0" smtClean="0"/>
              <a:t>All users</a:t>
            </a:r>
          </a:p>
          <a:p>
            <a:pPr algn="ctr"/>
            <a:r>
              <a:rPr lang="en-US" dirty="0" smtClean="0"/>
              <a:t>Qfmsallemp</a:t>
            </a:r>
            <a:endParaRPr lang="en-IN" dirty="0"/>
          </a:p>
        </p:txBody>
      </p:sp>
      <p:sp>
        <p:nvSpPr>
          <p:cNvPr id="14" name="Rectangle 13"/>
          <p:cNvSpPr/>
          <p:nvPr/>
        </p:nvSpPr>
        <p:spPr>
          <a:xfrm>
            <a:off x="897166" y="4504867"/>
            <a:ext cx="10596842" cy="646331"/>
          </a:xfrm>
          <a:prstGeom prst="rect">
            <a:avLst/>
          </a:prstGeom>
        </p:spPr>
        <p:txBody>
          <a:bodyPr wrap="square">
            <a:spAutoFit/>
          </a:bodyPr>
          <a:lstStyle/>
          <a:p>
            <a:r>
              <a:rPr lang="en-US" dirty="0" smtClean="0"/>
              <a:t>The summary of the report describes the windows user addition and deletion from Members removed from a security enabled global group which channel, group particular event ID</a:t>
            </a:r>
            <a:endParaRPr lang="en-IN" dirty="0"/>
          </a:p>
        </p:txBody>
      </p:sp>
    </p:spTree>
    <p:extLst>
      <p:ext uri="{BB962C8B-B14F-4D97-AF65-F5344CB8AC3E}">
        <p14:creationId xmlns:p14="http://schemas.microsoft.com/office/powerpoint/2010/main" val="1697376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3" y="530352"/>
            <a:ext cx="9244583" cy="533064"/>
          </a:xfrm>
        </p:spPr>
        <p:txBody>
          <a:bodyPr/>
          <a:lstStyle/>
          <a:p>
            <a:r>
              <a:rPr lang="en-US" sz="2800" dirty="0"/>
              <a:t>Fire wall user allowed are blocked(</a:t>
            </a:r>
            <a:r>
              <a:rPr lang="en-IN" sz="2800" dirty="0"/>
              <a:t>UTM, NAT, </a:t>
            </a:r>
            <a:r>
              <a:rPr lang="en-IN" sz="2800" dirty="0" smtClean="0"/>
              <a:t>MLI</a:t>
            </a:r>
            <a:r>
              <a:rPr lang="en-US" sz="2800" dirty="0"/>
              <a:t>)</a:t>
            </a:r>
            <a:endParaRPr lang="en-IN" sz="2800" dirty="0"/>
          </a:p>
        </p:txBody>
      </p:sp>
      <p:sp>
        <p:nvSpPr>
          <p:cNvPr id="3" name="Content Placeholder 2"/>
          <p:cNvSpPr>
            <a:spLocks noGrp="1"/>
          </p:cNvSpPr>
          <p:nvPr>
            <p:ph idx="1"/>
          </p:nvPr>
        </p:nvSpPr>
        <p:spPr>
          <a:xfrm>
            <a:off x="1205266" y="3712463"/>
            <a:ext cx="9566373" cy="2340865"/>
          </a:xfrm>
        </p:spPr>
        <p:txBody>
          <a:bodyPr>
            <a:normAutofit/>
          </a:bodyPr>
          <a:lstStyle/>
          <a:p>
            <a:pPr marL="457200" lvl="1" indent="0">
              <a:buNone/>
            </a:pPr>
            <a:endParaRPr lang="en-IN" sz="1200" dirty="0" smtClean="0"/>
          </a:p>
          <a:p>
            <a:pPr lvl="1">
              <a:buFont typeface="Wingdings" panose="05000000000000000000" pitchFamily="2" charset="2"/>
              <a:buChar char="§"/>
            </a:pPr>
            <a:r>
              <a:rPr lang="en-IN" dirty="0" smtClean="0"/>
              <a:t>Application-level Gateways (Proxy Firewalls)</a:t>
            </a:r>
          </a:p>
          <a:p>
            <a:pPr lvl="1">
              <a:buFont typeface="Wingdings" panose="05000000000000000000" pitchFamily="2" charset="2"/>
              <a:buChar char="§"/>
            </a:pPr>
            <a:r>
              <a:rPr lang="en-IN" dirty="0" smtClean="0"/>
              <a:t>Multi-layer Inspection (MLI) Firewalls</a:t>
            </a:r>
          </a:p>
          <a:p>
            <a:pPr lvl="1">
              <a:buFont typeface="Wingdings" panose="05000000000000000000" pitchFamily="2" charset="2"/>
              <a:buChar char="§"/>
            </a:pPr>
            <a:r>
              <a:rPr lang="en-IN" dirty="0" smtClean="0"/>
              <a:t>Network Address Translation (NAT) Firewalls</a:t>
            </a:r>
          </a:p>
          <a:p>
            <a:pPr lvl="1">
              <a:buFont typeface="Wingdings" panose="05000000000000000000" pitchFamily="2" charset="2"/>
              <a:buChar char="§"/>
            </a:pPr>
            <a:r>
              <a:rPr lang="en-IN" dirty="0" smtClean="0"/>
              <a:t>Cloud Firewalls</a:t>
            </a:r>
          </a:p>
          <a:p>
            <a:pPr lvl="1">
              <a:buFont typeface="Wingdings" panose="05000000000000000000" pitchFamily="2" charset="2"/>
              <a:buChar char="§"/>
            </a:pPr>
            <a:r>
              <a:rPr lang="en-IN" dirty="0" smtClean="0"/>
              <a:t>Unified Threat Management (UTM) Firewalls</a:t>
            </a:r>
          </a:p>
          <a:p>
            <a:pPr>
              <a:buFont typeface="Wingdings" panose="05000000000000000000" pitchFamily="2" charset="2"/>
              <a:buChar char="§"/>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98" y="1536468"/>
            <a:ext cx="10125075" cy="2175995"/>
          </a:xfrm>
          <a:prstGeom prst="rect">
            <a:avLst/>
          </a:prstGeom>
          <a:ln w="28575">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11</a:t>
            </a:fld>
            <a:endParaRPr lang="en-IN"/>
          </a:p>
        </p:txBody>
      </p:sp>
    </p:spTree>
    <p:extLst>
      <p:ext uri="{BB962C8B-B14F-4D97-AF65-F5344CB8AC3E}">
        <p14:creationId xmlns:p14="http://schemas.microsoft.com/office/powerpoint/2010/main" val="351601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904" y="473718"/>
            <a:ext cx="8946541" cy="589698"/>
          </a:xfrm>
        </p:spPr>
        <p:txBody>
          <a:bodyPr/>
          <a:lstStyle/>
          <a:p>
            <a:pPr marL="0" indent="0">
              <a:buNone/>
            </a:pPr>
            <a:r>
              <a:rPr lang="en-US" sz="2800" dirty="0" smtClean="0"/>
              <a:t>NTP device clock not synchronization- rule</a:t>
            </a:r>
            <a:endParaRPr lang="en-IN" sz="2800" dirty="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3" y="1346771"/>
            <a:ext cx="10326625" cy="2943783"/>
          </a:xfrm>
          <a:prstGeom prst="rect">
            <a:avLst/>
          </a:prstGeom>
          <a:ln w="28575">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12</a:t>
            </a:fld>
            <a:endParaRPr lang="en-IN"/>
          </a:p>
        </p:txBody>
      </p:sp>
      <p:sp>
        <p:nvSpPr>
          <p:cNvPr id="6" name="Rectangle 5"/>
          <p:cNvSpPr/>
          <p:nvPr/>
        </p:nvSpPr>
        <p:spPr>
          <a:xfrm>
            <a:off x="710183" y="4834051"/>
            <a:ext cx="9846571" cy="1200329"/>
          </a:xfrm>
          <a:prstGeom prst="rect">
            <a:avLst/>
          </a:prstGeom>
        </p:spPr>
        <p:txBody>
          <a:bodyPr wrap="square">
            <a:spAutoFit/>
          </a:bodyPr>
          <a:lstStyle/>
          <a:p>
            <a:pPr marL="285750" indent="-285750">
              <a:buFont typeface="Wingdings" panose="05000000000000000000" pitchFamily="2" charset="2"/>
              <a:buChar char="§"/>
            </a:pPr>
            <a:r>
              <a:rPr lang="en-US" dirty="0"/>
              <a:t>The Network Time Protocol (NTP) is used to synchronize the time of a computer client or server to another server or reference time </a:t>
            </a:r>
            <a:r>
              <a:rPr lang="en-US" dirty="0" smtClean="0"/>
              <a:t>source</a:t>
            </a:r>
          </a:p>
          <a:p>
            <a:pPr marL="285750" indent="-285750">
              <a:buFont typeface="Wingdings" panose="05000000000000000000" pitchFamily="2" charset="2"/>
              <a:buChar char="§"/>
            </a:pPr>
            <a:r>
              <a:rPr lang="en-US" dirty="0" smtClean="0"/>
              <a:t>Analysis includes </a:t>
            </a:r>
            <a:r>
              <a:rPr lang="en-US" dirty="0"/>
              <a:t>a predefined list of Symantec NTP </a:t>
            </a:r>
            <a:r>
              <a:rPr lang="en-US" dirty="0" smtClean="0"/>
              <a:t>servers</a:t>
            </a:r>
          </a:p>
          <a:p>
            <a:pPr marL="285750" indent="-285750">
              <a:buFont typeface="Wingdings" panose="05000000000000000000" pitchFamily="2" charset="2"/>
              <a:buChar char="§"/>
            </a:pPr>
            <a:r>
              <a:rPr lang="en-US" dirty="0" smtClean="0"/>
              <a:t>Attempts </a:t>
            </a:r>
            <a:r>
              <a:rPr lang="en-US" dirty="0"/>
              <a:t>to connect to them in the order they appear in the NTP server list</a:t>
            </a:r>
            <a:endParaRPr lang="en-US" dirty="0" smtClean="0"/>
          </a:p>
        </p:txBody>
      </p:sp>
      <p:sp>
        <p:nvSpPr>
          <p:cNvPr id="2" name="Minus 1"/>
          <p:cNvSpPr/>
          <p:nvPr/>
        </p:nvSpPr>
        <p:spPr>
          <a:xfrm>
            <a:off x="3755923" y="2045111"/>
            <a:ext cx="2074606" cy="324463"/>
          </a:xfrm>
          <a:prstGeom prst="mathMin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Minus 6"/>
          <p:cNvSpPr/>
          <p:nvPr/>
        </p:nvSpPr>
        <p:spPr>
          <a:xfrm>
            <a:off x="3755923" y="3465872"/>
            <a:ext cx="2163096" cy="329380"/>
          </a:xfrm>
          <a:prstGeom prst="mathMin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8033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464" y="365125"/>
            <a:ext cx="10762488" cy="549275"/>
          </a:xfrm>
        </p:spPr>
        <p:txBody>
          <a:bodyPr>
            <a:normAutofit fontScale="90000"/>
          </a:bodyPr>
          <a:lstStyle/>
          <a:p>
            <a:r>
              <a:rPr lang="en-US" dirty="0" smtClean="0"/>
              <a:t>Ciso Executive dashboard</a:t>
            </a:r>
            <a:endParaRPr lang="en-IN" dirty="0"/>
          </a:p>
        </p:txBody>
      </p:sp>
      <p:sp>
        <p:nvSpPr>
          <p:cNvPr id="8" name="Slide Number Placeholder 7"/>
          <p:cNvSpPr>
            <a:spLocks noGrp="1"/>
          </p:cNvSpPr>
          <p:nvPr>
            <p:ph type="sldNum" sz="quarter" idx="12"/>
          </p:nvPr>
        </p:nvSpPr>
        <p:spPr/>
        <p:txBody>
          <a:bodyPr/>
          <a:lstStyle/>
          <a:p>
            <a:fld id="{7CF7D509-E208-4F7B-8BBF-247E66EEF974}" type="slidenum">
              <a:rPr lang="en-IN" smtClean="0"/>
              <a:t>13</a:t>
            </a:fld>
            <a:endParaRPr lang="en-IN"/>
          </a:p>
        </p:txBody>
      </p:sp>
      <p:pic>
        <p:nvPicPr>
          <p:cNvPr id="5" name="Picture 4"/>
          <p:cNvPicPr>
            <a:picLocks noChangeAspect="1"/>
          </p:cNvPicPr>
          <p:nvPr/>
        </p:nvPicPr>
        <p:blipFill>
          <a:blip r:embed="rId2"/>
          <a:stretch>
            <a:fillRect/>
          </a:stretch>
        </p:blipFill>
        <p:spPr>
          <a:xfrm>
            <a:off x="457194" y="1206574"/>
            <a:ext cx="10835641" cy="1728650"/>
          </a:xfrm>
          <a:prstGeom prst="rect">
            <a:avLst/>
          </a:prstGeom>
          <a:ln w="28575">
            <a:solidFill>
              <a:schemeClr val="tx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4" y="2935224"/>
            <a:ext cx="10835641" cy="2233230"/>
          </a:xfrm>
          <a:prstGeom prst="rect">
            <a:avLst/>
          </a:prstGeom>
          <a:ln w="28575">
            <a:solidFill>
              <a:schemeClr val="tx1"/>
            </a:solidFill>
          </a:ln>
        </p:spPr>
      </p:pic>
      <p:sp>
        <p:nvSpPr>
          <p:cNvPr id="7" name="Rectangle 6"/>
          <p:cNvSpPr/>
          <p:nvPr/>
        </p:nvSpPr>
        <p:spPr>
          <a:xfrm>
            <a:off x="359664" y="5298376"/>
            <a:ext cx="11399520" cy="1477328"/>
          </a:xfrm>
          <a:prstGeom prst="rect">
            <a:avLst/>
          </a:prstGeom>
        </p:spPr>
        <p:txBody>
          <a:bodyPr wrap="square">
            <a:spAutoFit/>
          </a:bodyPr>
          <a:lstStyle/>
          <a:p>
            <a:pPr algn="just"/>
            <a:r>
              <a:rPr lang="en-US" dirty="0">
                <a:latin typeface="Roboto"/>
              </a:rPr>
              <a:t>Security Posture dashboard provides a high-level view of your security posture. At the top of the dashboard there are two rows of indicators. The top-most row displays statistical counts of events covering your Intrusion Detection System (IDS), Antivirus and Malware systems. Each indicator shows the current state, with an arrow identifying the rate of change (positive, neutral, or negative) and the previously recorded statistic from 24 hours </a:t>
            </a:r>
            <a:r>
              <a:rPr lang="en-US" dirty="0" smtClean="0">
                <a:latin typeface="Roboto"/>
              </a:rPr>
              <a:t>ago.</a:t>
            </a:r>
            <a:endParaRPr lang="en-IN" dirty="0"/>
          </a:p>
        </p:txBody>
      </p:sp>
    </p:spTree>
    <p:extLst>
      <p:ext uri="{BB962C8B-B14F-4D97-AF65-F5344CB8AC3E}">
        <p14:creationId xmlns:p14="http://schemas.microsoft.com/office/powerpoint/2010/main" val="1832086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CF7D509-E208-4F7B-8BBF-247E66EEF974}" type="slidenum">
              <a:rPr lang="en-IN" smtClean="0"/>
              <a:t>14</a:t>
            </a:fld>
            <a:endParaRPr lang="en-IN"/>
          </a:p>
        </p:txBody>
      </p:sp>
      <p:pic>
        <p:nvPicPr>
          <p:cNvPr id="5" name="Picture 4"/>
          <p:cNvPicPr>
            <a:picLocks noChangeAspect="1"/>
          </p:cNvPicPr>
          <p:nvPr/>
        </p:nvPicPr>
        <p:blipFill>
          <a:blip r:embed="rId3"/>
          <a:stretch>
            <a:fillRect/>
          </a:stretch>
        </p:blipFill>
        <p:spPr>
          <a:xfrm>
            <a:off x="270559" y="1199631"/>
            <a:ext cx="11488626" cy="5239468"/>
          </a:xfrm>
          <a:prstGeom prst="rect">
            <a:avLst/>
          </a:prstGeom>
          <a:ln w="28575">
            <a:solidFill>
              <a:schemeClr val="tx1"/>
            </a:solidFill>
          </a:ln>
        </p:spPr>
      </p:pic>
      <p:sp>
        <p:nvSpPr>
          <p:cNvPr id="6" name="Rectangle 5"/>
          <p:cNvSpPr/>
          <p:nvPr/>
        </p:nvSpPr>
        <p:spPr>
          <a:xfrm>
            <a:off x="100584" y="494906"/>
            <a:ext cx="4608576" cy="369332"/>
          </a:xfrm>
          <a:prstGeom prst="rect">
            <a:avLst/>
          </a:prstGeom>
        </p:spPr>
        <p:txBody>
          <a:bodyPr wrap="square">
            <a:spAutoFit/>
          </a:bodyPr>
          <a:lstStyle/>
          <a:p>
            <a:r>
              <a:rPr lang="en-US" dirty="0" smtClean="0"/>
              <a:t>Windows Access and changes</a:t>
            </a:r>
            <a:endParaRPr lang="en-IN" dirty="0"/>
          </a:p>
        </p:txBody>
      </p:sp>
    </p:spTree>
    <p:extLst>
      <p:ext uri="{BB962C8B-B14F-4D97-AF65-F5344CB8AC3E}">
        <p14:creationId xmlns:p14="http://schemas.microsoft.com/office/powerpoint/2010/main" val="6084589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192" y="365125"/>
            <a:ext cx="8503920" cy="585851"/>
          </a:xfrm>
        </p:spPr>
        <p:txBody>
          <a:bodyPr>
            <a:normAutofit fontScale="90000"/>
          </a:bodyPr>
          <a:lstStyle/>
          <a:p>
            <a:r>
              <a:rPr lang="en-US" dirty="0" smtClean="0"/>
              <a:t>VPN, Authentications Ops</a:t>
            </a:r>
            <a:endParaRPr lang="en-IN" dirty="0"/>
          </a:p>
        </p:txBody>
      </p:sp>
      <p:pic>
        <p:nvPicPr>
          <p:cNvPr id="4" name="Content Placeholder 3"/>
          <p:cNvPicPr>
            <a:picLocks noGrp="1" noChangeAspect="1"/>
          </p:cNvPicPr>
          <p:nvPr>
            <p:ph idx="1"/>
          </p:nvPr>
        </p:nvPicPr>
        <p:blipFill>
          <a:blip r:embed="rId2"/>
          <a:stretch>
            <a:fillRect/>
          </a:stretch>
        </p:blipFill>
        <p:spPr>
          <a:xfrm>
            <a:off x="3688699" y="1371600"/>
            <a:ext cx="8140388" cy="4846320"/>
          </a:xfrm>
          <a:prstGeom prst="rect">
            <a:avLst/>
          </a:prstGeom>
          <a:ln w="28575">
            <a:solidFill>
              <a:schemeClr val="tx1"/>
            </a:solidFill>
          </a:ln>
        </p:spPr>
      </p:pic>
      <p:pic>
        <p:nvPicPr>
          <p:cNvPr id="5" name="Picture 4"/>
          <p:cNvPicPr>
            <a:picLocks noChangeAspect="1"/>
          </p:cNvPicPr>
          <p:nvPr/>
        </p:nvPicPr>
        <p:blipFill>
          <a:blip r:embed="rId3"/>
          <a:stretch>
            <a:fillRect/>
          </a:stretch>
        </p:blipFill>
        <p:spPr>
          <a:xfrm>
            <a:off x="472440" y="1371601"/>
            <a:ext cx="3216259" cy="4846320"/>
          </a:xfrm>
          <a:prstGeom prst="rect">
            <a:avLst/>
          </a:prstGeom>
          <a:ln w="38100">
            <a:solidFill>
              <a:schemeClr val="tx1"/>
            </a:solidFill>
          </a:ln>
        </p:spPr>
      </p:pic>
      <p:sp>
        <p:nvSpPr>
          <p:cNvPr id="6" name="Slide Number Placeholder 5"/>
          <p:cNvSpPr>
            <a:spLocks noGrp="1"/>
          </p:cNvSpPr>
          <p:nvPr>
            <p:ph type="sldNum" sz="quarter" idx="12"/>
          </p:nvPr>
        </p:nvSpPr>
        <p:spPr/>
        <p:txBody>
          <a:bodyPr/>
          <a:lstStyle/>
          <a:p>
            <a:fld id="{7CF7D509-E208-4F7B-8BBF-247E66EEF974}" type="slidenum">
              <a:rPr lang="en-IN" smtClean="0"/>
              <a:t>15</a:t>
            </a:fld>
            <a:endParaRPr lang="en-IN" dirty="0"/>
          </a:p>
        </p:txBody>
      </p:sp>
    </p:spTree>
    <p:extLst>
      <p:ext uri="{BB962C8B-B14F-4D97-AF65-F5344CB8AC3E}">
        <p14:creationId xmlns:p14="http://schemas.microsoft.com/office/powerpoint/2010/main" val="3320716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 y="365125"/>
            <a:ext cx="11100816" cy="686435"/>
          </a:xfrm>
        </p:spPr>
        <p:txBody>
          <a:bodyPr>
            <a:normAutofit fontScale="90000"/>
          </a:bodyPr>
          <a:lstStyle/>
          <a:p>
            <a:r>
              <a:rPr lang="en-IN" dirty="0"/>
              <a:t>Advanced Threat Protection (ATP)</a:t>
            </a:r>
          </a:p>
        </p:txBody>
      </p:sp>
      <p:pic>
        <p:nvPicPr>
          <p:cNvPr id="4" name="Content Placeholder 3"/>
          <p:cNvPicPr>
            <a:picLocks noGrp="1" noChangeAspect="1"/>
          </p:cNvPicPr>
          <p:nvPr>
            <p:ph idx="1"/>
          </p:nvPr>
        </p:nvPicPr>
        <p:blipFill>
          <a:blip r:embed="rId3"/>
          <a:stretch>
            <a:fillRect/>
          </a:stretch>
        </p:blipFill>
        <p:spPr>
          <a:xfrm>
            <a:off x="576072" y="1383770"/>
            <a:ext cx="10826496" cy="3927538"/>
          </a:xfrm>
          <a:prstGeom prst="rect">
            <a:avLst/>
          </a:prstGeom>
          <a:ln w="38100">
            <a:solidFill>
              <a:schemeClr val="tx1"/>
            </a:solidFill>
          </a:ln>
        </p:spPr>
      </p:pic>
      <p:sp>
        <p:nvSpPr>
          <p:cNvPr id="6" name="Slide Number Placeholder 5"/>
          <p:cNvSpPr>
            <a:spLocks noGrp="1"/>
          </p:cNvSpPr>
          <p:nvPr>
            <p:ph type="sldNum" sz="quarter" idx="12"/>
          </p:nvPr>
        </p:nvSpPr>
        <p:spPr/>
        <p:txBody>
          <a:bodyPr/>
          <a:lstStyle/>
          <a:p>
            <a:fld id="{7CF7D509-E208-4F7B-8BBF-247E66EEF974}" type="slidenum">
              <a:rPr lang="en-IN" smtClean="0"/>
              <a:t>16</a:t>
            </a:fld>
            <a:endParaRPr lang="en-IN"/>
          </a:p>
        </p:txBody>
      </p:sp>
      <p:sp>
        <p:nvSpPr>
          <p:cNvPr id="3" name="Rectangle 2"/>
          <p:cNvSpPr/>
          <p:nvPr/>
        </p:nvSpPr>
        <p:spPr>
          <a:xfrm>
            <a:off x="512064" y="5405774"/>
            <a:ext cx="11173968" cy="923330"/>
          </a:xfrm>
          <a:prstGeom prst="rect">
            <a:avLst/>
          </a:prstGeom>
        </p:spPr>
        <p:txBody>
          <a:bodyPr wrap="square">
            <a:spAutoFit/>
          </a:bodyPr>
          <a:lstStyle/>
          <a:p>
            <a:r>
              <a:rPr lang="en-US" dirty="0">
                <a:latin typeface="Helvetica" panose="020B0604020202020204" pitchFamily="34" charset="0"/>
              </a:rPr>
              <a:t>Advanced Threat Protection is a security solution that defends against complex malware or hacking attacks that target sensitive data within an organization. Protect against advanced threats with the industry’s most robust email security platform and the most accurate view of the email threat landscape.</a:t>
            </a:r>
            <a:endParaRPr lang="en-IN" dirty="0"/>
          </a:p>
        </p:txBody>
      </p:sp>
    </p:spTree>
    <p:extLst>
      <p:ext uri="{BB962C8B-B14F-4D97-AF65-F5344CB8AC3E}">
        <p14:creationId xmlns:p14="http://schemas.microsoft.com/office/powerpoint/2010/main" val="360092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452718"/>
            <a:ext cx="10197091" cy="610698"/>
          </a:xfrm>
        </p:spPr>
        <p:txBody>
          <a:bodyPr/>
          <a:lstStyle/>
          <a:p>
            <a:r>
              <a:rPr lang="en-US" sz="3200" dirty="0" smtClean="0"/>
              <a:t>ATP Alerts, Action, Threat, Category, Investigation</a:t>
            </a:r>
            <a:endParaRPr lang="en-IN" sz="3200" dirty="0"/>
          </a:p>
        </p:txBody>
      </p:sp>
      <p:pic>
        <p:nvPicPr>
          <p:cNvPr id="4" name="Content Placeholder 3"/>
          <p:cNvPicPr>
            <a:picLocks noGrp="1" noChangeAspect="1"/>
          </p:cNvPicPr>
          <p:nvPr>
            <p:ph idx="1"/>
          </p:nvPr>
        </p:nvPicPr>
        <p:blipFill>
          <a:blip r:embed="rId3"/>
          <a:stretch>
            <a:fillRect/>
          </a:stretch>
        </p:blipFill>
        <p:spPr>
          <a:xfrm>
            <a:off x="636452" y="1220405"/>
            <a:ext cx="10482651" cy="4195762"/>
          </a:xfrm>
          <a:prstGeom prst="rect">
            <a:avLst/>
          </a:prstGeom>
          <a:ln w="38100">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17</a:t>
            </a:fld>
            <a:endParaRPr lang="en-IN"/>
          </a:p>
        </p:txBody>
      </p:sp>
      <p:sp>
        <p:nvSpPr>
          <p:cNvPr id="3" name="Rectangle 2"/>
          <p:cNvSpPr/>
          <p:nvPr/>
        </p:nvSpPr>
        <p:spPr>
          <a:xfrm>
            <a:off x="636453" y="5573156"/>
            <a:ext cx="10482650" cy="646331"/>
          </a:xfrm>
          <a:prstGeom prst="rect">
            <a:avLst/>
          </a:prstGeom>
        </p:spPr>
        <p:txBody>
          <a:bodyPr wrap="square">
            <a:spAutoFit/>
          </a:bodyPr>
          <a:lstStyle/>
          <a:p>
            <a:r>
              <a:rPr lang="en-US" dirty="0"/>
              <a:t>This Dashboard describes about alerts categorization by severity, action status for threats, threat category, </a:t>
            </a:r>
            <a:r>
              <a:rPr lang="en-US" dirty="0" smtClean="0"/>
              <a:t>and investigation </a:t>
            </a:r>
            <a:r>
              <a:rPr lang="en-US" dirty="0"/>
              <a:t>state count.</a:t>
            </a:r>
            <a:endParaRPr lang="en-IN" dirty="0"/>
          </a:p>
        </p:txBody>
      </p:sp>
    </p:spTree>
    <p:extLst>
      <p:ext uri="{BB962C8B-B14F-4D97-AF65-F5344CB8AC3E}">
        <p14:creationId xmlns:p14="http://schemas.microsoft.com/office/powerpoint/2010/main" val="3314208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9" y="383413"/>
            <a:ext cx="10622280" cy="869315"/>
          </a:xfrm>
        </p:spPr>
        <p:txBody>
          <a:bodyPr/>
          <a:lstStyle/>
          <a:p>
            <a:r>
              <a:rPr lang="en-US" sz="3200" dirty="0" smtClean="0"/>
              <a:t>Security operation metrics </a:t>
            </a:r>
            <a:endParaRPr lang="en-IN" sz="3200" dirty="0"/>
          </a:p>
        </p:txBody>
      </p:sp>
      <p:sp>
        <p:nvSpPr>
          <p:cNvPr id="5" name="Slide Number Placeholder 4"/>
          <p:cNvSpPr>
            <a:spLocks noGrp="1"/>
          </p:cNvSpPr>
          <p:nvPr>
            <p:ph type="sldNum" sz="quarter" idx="12"/>
          </p:nvPr>
        </p:nvSpPr>
        <p:spPr/>
        <p:txBody>
          <a:bodyPr/>
          <a:lstStyle/>
          <a:p>
            <a:fld id="{7CF7D509-E208-4F7B-8BBF-247E66EEF974}" type="slidenum">
              <a:rPr lang="en-IN" smtClean="0"/>
              <a:t>18</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87" y="1252728"/>
            <a:ext cx="10732052" cy="4102311"/>
          </a:xfrm>
          <a:prstGeom prst="rect">
            <a:avLst/>
          </a:prstGeom>
          <a:ln w="38100">
            <a:solidFill>
              <a:schemeClr val="tx1"/>
            </a:solidFill>
          </a:ln>
        </p:spPr>
      </p:pic>
      <p:sp>
        <p:nvSpPr>
          <p:cNvPr id="9" name="Rectangle 8"/>
          <p:cNvSpPr/>
          <p:nvPr/>
        </p:nvSpPr>
        <p:spPr>
          <a:xfrm>
            <a:off x="458687" y="5544351"/>
            <a:ext cx="10732052" cy="646331"/>
          </a:xfrm>
          <a:prstGeom prst="rect">
            <a:avLst/>
          </a:prstGeom>
        </p:spPr>
        <p:txBody>
          <a:bodyPr wrap="square">
            <a:spAutoFit/>
          </a:bodyPr>
          <a:lstStyle/>
          <a:p>
            <a:r>
              <a:rPr lang="en-IN" dirty="0"/>
              <a:t>The Access Anomalies dashboard identifies events that could potentially pose a security risk. Searches look to identify:</a:t>
            </a:r>
          </a:p>
        </p:txBody>
      </p:sp>
    </p:spTree>
    <p:extLst>
      <p:ext uri="{BB962C8B-B14F-4D97-AF65-F5344CB8AC3E}">
        <p14:creationId xmlns:p14="http://schemas.microsoft.com/office/powerpoint/2010/main" val="4782221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7" y="452718"/>
            <a:ext cx="9281160" cy="772578"/>
          </a:xfrm>
        </p:spPr>
        <p:txBody>
          <a:bodyPr/>
          <a:lstStyle/>
          <a:p>
            <a:r>
              <a:rPr lang="en-US" dirty="0" smtClean="0"/>
              <a:t>Privileged Actions</a:t>
            </a:r>
            <a:endParaRPr lang="en-IN" dirty="0"/>
          </a:p>
        </p:txBody>
      </p:sp>
      <p:sp>
        <p:nvSpPr>
          <p:cNvPr id="7" name="Slide Number Placeholder 6"/>
          <p:cNvSpPr>
            <a:spLocks noGrp="1"/>
          </p:cNvSpPr>
          <p:nvPr>
            <p:ph type="sldNum" sz="quarter" idx="12"/>
          </p:nvPr>
        </p:nvSpPr>
        <p:spPr/>
        <p:txBody>
          <a:bodyPr/>
          <a:lstStyle/>
          <a:p>
            <a:fld id="{7CF7D509-E208-4F7B-8BBF-247E66EEF974}" type="slidenum">
              <a:rPr lang="en-IN" smtClean="0"/>
              <a:t>19</a:t>
            </a:fld>
            <a:endParaRPr lang="en-IN"/>
          </a:p>
        </p:txBody>
      </p:sp>
      <p:pic>
        <p:nvPicPr>
          <p:cNvPr id="5" name="Picture 4"/>
          <p:cNvPicPr>
            <a:picLocks noChangeAspect="1"/>
          </p:cNvPicPr>
          <p:nvPr/>
        </p:nvPicPr>
        <p:blipFill>
          <a:blip r:embed="rId2"/>
          <a:stretch>
            <a:fillRect/>
          </a:stretch>
        </p:blipFill>
        <p:spPr>
          <a:xfrm>
            <a:off x="353503" y="1563624"/>
            <a:ext cx="10837236" cy="2895679"/>
          </a:xfrm>
          <a:prstGeom prst="rect">
            <a:avLst/>
          </a:prstGeom>
          <a:ln w="38100">
            <a:solidFill>
              <a:schemeClr val="tx1"/>
            </a:solidFill>
          </a:ln>
        </p:spPr>
      </p:pic>
      <p:sp>
        <p:nvSpPr>
          <p:cNvPr id="9" name="Rectangle 8"/>
          <p:cNvSpPr/>
          <p:nvPr/>
        </p:nvSpPr>
        <p:spPr>
          <a:xfrm>
            <a:off x="268224" y="4649831"/>
            <a:ext cx="10774615" cy="1477328"/>
          </a:xfrm>
          <a:prstGeom prst="rect">
            <a:avLst/>
          </a:prstGeom>
        </p:spPr>
        <p:txBody>
          <a:bodyPr wrap="square">
            <a:spAutoFit/>
          </a:bodyPr>
          <a:lstStyle/>
          <a:p>
            <a:r>
              <a:rPr lang="en-US" dirty="0"/>
              <a:t>Spikes or out of character increases in access to hosts</a:t>
            </a:r>
          </a:p>
          <a:p>
            <a:r>
              <a:rPr lang="en-US" dirty="0"/>
              <a:t>Brute force attacks by source or user</a:t>
            </a:r>
          </a:p>
          <a:p>
            <a:r>
              <a:rPr lang="en-US" dirty="0"/>
              <a:t>Accounts that have high percentage of logon failures vs success</a:t>
            </a:r>
          </a:p>
          <a:p>
            <a:r>
              <a:rPr lang="en-US" dirty="0"/>
              <a:t>Users performing new privileged actions</a:t>
            </a:r>
          </a:p>
          <a:p>
            <a:r>
              <a:rPr lang="en-US" dirty="0"/>
              <a:t>Geographically improbably access</a:t>
            </a:r>
            <a:endParaRPr lang="en-IN" dirty="0"/>
          </a:p>
        </p:txBody>
      </p:sp>
    </p:spTree>
    <p:extLst>
      <p:ext uri="{BB962C8B-B14F-4D97-AF65-F5344CB8AC3E}">
        <p14:creationId xmlns:p14="http://schemas.microsoft.com/office/powerpoint/2010/main" val="2393113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 y="365125"/>
            <a:ext cx="11027664" cy="750443"/>
          </a:xfrm>
        </p:spPr>
        <p:txBody>
          <a:bodyPr>
            <a:normAutofit/>
          </a:bodyPr>
          <a:lstStyle/>
          <a:p>
            <a:r>
              <a:rPr lang="en-US" dirty="0" smtClean="0">
                <a:latin typeface="Arial" panose="020B0604020202020204" pitchFamily="34" charset="0"/>
                <a:cs typeface="Arial" panose="020B0604020202020204" pitchFamily="34" charset="0"/>
              </a:rPr>
              <a:t>Agenda</a:t>
            </a:r>
            <a:endParaRPr lang="en-IN"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499616"/>
            <a:ext cx="10515600" cy="4677347"/>
          </a:xfrm>
        </p:spPr>
        <p:txBody>
          <a:bodyPr/>
          <a:lstStyle/>
          <a:p>
            <a:pPr>
              <a:buFont typeface="Wingdings" panose="05000000000000000000" pitchFamily="2" charset="2"/>
              <a:buChar char="q"/>
            </a:pPr>
            <a:r>
              <a:rPr lang="en-US" dirty="0" smtClean="0">
                <a:latin typeface="Arial" panose="020B0604020202020204" pitchFamily="34" charset="0"/>
                <a:cs typeface="Arial" panose="020B0604020202020204" pitchFamily="34" charset="0"/>
              </a:rPr>
              <a:t>ICAAP-KRI AUTOMATION</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Security </a:t>
            </a:r>
            <a:r>
              <a:rPr lang="en-US" dirty="0" smtClean="0">
                <a:latin typeface="Arial" panose="020B0604020202020204" pitchFamily="34" charset="0"/>
                <a:cs typeface="Arial" panose="020B0604020202020204" pitchFamily="34" charset="0"/>
              </a:rPr>
              <a:t>compliance Report &amp; Dashboard automation </a:t>
            </a:r>
            <a:endParaRPr lang="en-US" dirty="0">
              <a:latin typeface="Arial" panose="020B0604020202020204" pitchFamily="34" charset="0"/>
              <a:cs typeface="Arial" panose="020B0604020202020204" pitchFamily="34" charset="0"/>
            </a:endParaRPr>
          </a:p>
          <a:p>
            <a:pPr lvl="2">
              <a:buFont typeface="Wingdings" panose="05000000000000000000" pitchFamily="2" charset="2"/>
              <a:buChar char="q"/>
            </a:pPr>
            <a:r>
              <a:rPr lang="en-US" dirty="0" smtClean="0"/>
              <a:t>RBI Audit Reports</a:t>
            </a:r>
          </a:p>
          <a:p>
            <a:pPr lvl="2">
              <a:buFont typeface="Wingdings" panose="05000000000000000000" pitchFamily="2" charset="2"/>
              <a:buChar char="q"/>
            </a:pPr>
            <a:r>
              <a:rPr lang="en-US" dirty="0" smtClean="0"/>
              <a:t>Ciso Executive </a:t>
            </a:r>
          </a:p>
          <a:p>
            <a:pPr lvl="2">
              <a:buFont typeface="Wingdings" panose="05000000000000000000" pitchFamily="2" charset="2"/>
              <a:buChar char="q"/>
            </a:pPr>
            <a:r>
              <a:rPr lang="en-IN" dirty="0"/>
              <a:t>Advanced Threat </a:t>
            </a:r>
            <a:r>
              <a:rPr lang="en-IN" dirty="0" smtClean="0"/>
              <a:t>Protection</a:t>
            </a:r>
          </a:p>
          <a:p>
            <a:pPr lvl="2">
              <a:buFont typeface="Wingdings" panose="05000000000000000000" pitchFamily="2" charset="2"/>
              <a:buChar char="q"/>
            </a:pPr>
            <a:r>
              <a:rPr lang="en-US" dirty="0" smtClean="0"/>
              <a:t>Security Operation Metrics </a:t>
            </a:r>
            <a:endParaRPr lang="en-IN" dirty="0" smtClean="0">
              <a:latin typeface="Arial" panose="020B0604020202020204" pitchFamily="34" charset="0"/>
              <a:cs typeface="Arial" panose="020B0604020202020204" pitchFamily="34" charset="0"/>
            </a:endParaRPr>
          </a:p>
          <a:p>
            <a:pPr>
              <a:buFont typeface="Wingdings" panose="05000000000000000000" pitchFamily="2" charset="2"/>
              <a:buChar char="q"/>
            </a:pPr>
            <a:r>
              <a:rPr lang="en-US" dirty="0" smtClean="0">
                <a:latin typeface="Arial" panose="020B0604020202020204" pitchFamily="34" charset="0"/>
                <a:cs typeface="Arial" panose="020B0604020202020204" pitchFamily="34" charset="0"/>
              </a:rPr>
              <a:t>Automating False Negative incident removal using Demisto</a:t>
            </a:r>
          </a:p>
          <a:p>
            <a:pPr lvl="2">
              <a:buFont typeface="Wingdings" panose="05000000000000000000" pitchFamily="2" charset="2"/>
              <a:buChar char="q"/>
            </a:pPr>
            <a:endParaRPr lang="en-IN" dirty="0" smtClean="0">
              <a:latin typeface="Arial" panose="020B0604020202020204" pitchFamily="34" charset="0"/>
              <a:cs typeface="Arial" panose="020B0604020202020204" pitchFamily="34" charset="0"/>
            </a:endParaRPr>
          </a:p>
          <a:p>
            <a:pPr lvl="2"/>
            <a:endParaRPr lang="en-IN" dirty="0" smtClean="0">
              <a:latin typeface="Arial" panose="020B0604020202020204" pitchFamily="34" charset="0"/>
              <a:cs typeface="Arial" panose="020B0604020202020204" pitchFamily="34" charset="0"/>
            </a:endParaRPr>
          </a:p>
          <a:p>
            <a:pPr lvl="2"/>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CF7D509-E208-4F7B-8BBF-247E66EEF974}" type="slidenum">
              <a:rPr lang="en-IN" smtClean="0"/>
              <a:t>2</a:t>
            </a:fld>
            <a:endParaRPr lang="en-IN" dirty="0"/>
          </a:p>
        </p:txBody>
      </p:sp>
    </p:spTree>
    <p:extLst>
      <p:ext uri="{BB962C8B-B14F-4D97-AF65-F5344CB8AC3E}">
        <p14:creationId xmlns:p14="http://schemas.microsoft.com/office/powerpoint/2010/main" val="2915928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10149840" cy="759587"/>
          </a:xfrm>
        </p:spPr>
        <p:txBody>
          <a:bodyPr>
            <a:normAutofit fontScale="90000"/>
          </a:bodyPr>
          <a:lstStyle/>
          <a:p>
            <a:r>
              <a:rPr lang="en-US" sz="2400" dirty="0" smtClean="0"/>
              <a:t>One to one emails recipient should be public domain ID(</a:t>
            </a:r>
            <a:r>
              <a:rPr lang="en-US" sz="2400" dirty="0"/>
              <a:t>G</a:t>
            </a:r>
            <a:r>
              <a:rPr lang="en-US" sz="2400" dirty="0" smtClean="0"/>
              <a:t>mail, outlook, yahoo)</a:t>
            </a:r>
            <a:endParaRPr lang="en-IN" sz="2400" dirty="0"/>
          </a:p>
        </p:txBody>
      </p:sp>
      <p:pic>
        <p:nvPicPr>
          <p:cNvPr id="4" name="Content Placeholder 3"/>
          <p:cNvPicPr>
            <a:picLocks noGrp="1" noChangeAspect="1"/>
          </p:cNvPicPr>
          <p:nvPr>
            <p:ph idx="1"/>
          </p:nvPr>
        </p:nvPicPr>
        <p:blipFill>
          <a:blip r:embed="rId2"/>
          <a:stretch>
            <a:fillRect/>
          </a:stretch>
        </p:blipFill>
        <p:spPr>
          <a:xfrm>
            <a:off x="775724" y="1536193"/>
            <a:ext cx="10415015" cy="4149764"/>
          </a:xfrm>
          <a:prstGeom prst="rect">
            <a:avLst/>
          </a:prstGeom>
          <a:ln w="38100">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20</a:t>
            </a:fld>
            <a:endParaRPr lang="en-IN"/>
          </a:p>
        </p:txBody>
      </p:sp>
    </p:spTree>
    <p:extLst>
      <p:ext uri="{BB962C8B-B14F-4D97-AF65-F5344CB8AC3E}">
        <p14:creationId xmlns:p14="http://schemas.microsoft.com/office/powerpoint/2010/main" val="2436112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11125200" cy="1325563"/>
          </a:xfrm>
        </p:spPr>
        <p:txBody>
          <a:bodyPr>
            <a:normAutofit/>
          </a:bodyPr>
          <a:lstStyle/>
          <a:p>
            <a:r>
              <a:rPr lang="en-US" sz="3200" dirty="0" smtClean="0"/>
              <a:t>Automating False Positive incident removal using Demisto</a:t>
            </a:r>
            <a:endParaRPr lang="en-IN" sz="3200"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400" dirty="0" smtClean="0"/>
              <a:t>Developed a python code from scratch incorporating Notable event API and tested it in Pycharm IDE</a:t>
            </a:r>
          </a:p>
          <a:p>
            <a:pPr>
              <a:buFont typeface="Wingdings" panose="05000000000000000000" pitchFamily="2" charset="2"/>
              <a:buChar char="§"/>
            </a:pPr>
            <a:r>
              <a:rPr lang="en-US" sz="2400" dirty="0" smtClean="0"/>
              <a:t>Troubleshoot the above code in Demisto by exploring python-Unix compatibility tried to resolve the above issue by running the code using </a:t>
            </a:r>
            <a:r>
              <a:rPr lang="en-US" sz="2400" dirty="0" err="1" smtClean="0"/>
              <a:t>Demisto-Py-chram</a:t>
            </a:r>
            <a:r>
              <a:rPr lang="en-US" sz="2400" dirty="0" smtClean="0"/>
              <a:t> Plugin</a:t>
            </a:r>
            <a:endParaRPr lang="en-IN" sz="2400" dirty="0"/>
          </a:p>
        </p:txBody>
      </p:sp>
      <p:sp>
        <p:nvSpPr>
          <p:cNvPr id="4" name="Slide Number Placeholder 3"/>
          <p:cNvSpPr>
            <a:spLocks noGrp="1"/>
          </p:cNvSpPr>
          <p:nvPr>
            <p:ph type="sldNum" sz="quarter" idx="12"/>
          </p:nvPr>
        </p:nvSpPr>
        <p:spPr/>
        <p:txBody>
          <a:bodyPr/>
          <a:lstStyle/>
          <a:p>
            <a:fld id="{7CF7D509-E208-4F7B-8BBF-247E66EEF974}" type="slidenum">
              <a:rPr lang="en-IN" smtClean="0"/>
              <a:t>21</a:t>
            </a:fld>
            <a:endParaRPr lang="en-IN"/>
          </a:p>
        </p:txBody>
      </p:sp>
    </p:spTree>
    <p:extLst>
      <p:ext uri="{BB962C8B-B14F-4D97-AF65-F5344CB8AC3E}">
        <p14:creationId xmlns:p14="http://schemas.microsoft.com/office/powerpoint/2010/main" val="1826093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2" y="571590"/>
            <a:ext cx="9822235" cy="610698"/>
          </a:xfrm>
        </p:spPr>
        <p:txBody>
          <a:bodyPr/>
          <a:lstStyle/>
          <a:p>
            <a:r>
              <a:rPr lang="en-US" dirty="0" smtClean="0">
                <a:latin typeface="Arial" panose="020B0604020202020204" pitchFamily="34" charset="0"/>
                <a:cs typeface="Arial" panose="020B0604020202020204" pitchFamily="34" charset="0"/>
              </a:rPr>
              <a:t>Splunk Add-ons Data integration</a:t>
            </a:r>
            <a:endParaRPr lang="en-IN"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248" y="1901952"/>
            <a:ext cx="10936223" cy="3654278"/>
          </a:xfrm>
        </p:spPr>
      </p:pic>
      <p:sp>
        <p:nvSpPr>
          <p:cNvPr id="4" name="Slide Number Placeholder 3"/>
          <p:cNvSpPr>
            <a:spLocks noGrp="1"/>
          </p:cNvSpPr>
          <p:nvPr>
            <p:ph type="sldNum" sz="quarter" idx="12"/>
          </p:nvPr>
        </p:nvSpPr>
        <p:spPr/>
        <p:txBody>
          <a:bodyPr/>
          <a:lstStyle/>
          <a:p>
            <a:fld id="{7CF7D509-E208-4F7B-8BBF-247E66EEF974}" type="slidenum">
              <a:rPr lang="en-IN" smtClean="0"/>
              <a:t>3</a:t>
            </a:fld>
            <a:endParaRPr lang="en-IN" dirty="0"/>
          </a:p>
        </p:txBody>
      </p:sp>
    </p:spTree>
    <p:extLst>
      <p:ext uri="{BB962C8B-B14F-4D97-AF65-F5344CB8AC3E}">
        <p14:creationId xmlns:p14="http://schemas.microsoft.com/office/powerpoint/2010/main" val="3306631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365125"/>
            <a:ext cx="11262360" cy="741299"/>
          </a:xfrm>
        </p:spPr>
        <p:txBody>
          <a:bodyPr>
            <a:normAutofit/>
          </a:bodyPr>
          <a:lstStyle/>
          <a:p>
            <a:r>
              <a:rPr lang="en-US" dirty="0" smtClean="0"/>
              <a:t> ICAAP</a:t>
            </a:r>
            <a:endParaRPr lang="en-IN" dirty="0"/>
          </a:p>
        </p:txBody>
      </p:sp>
      <p:sp>
        <p:nvSpPr>
          <p:cNvPr id="3" name="Content Placeholder 2"/>
          <p:cNvSpPr>
            <a:spLocks noGrp="1"/>
          </p:cNvSpPr>
          <p:nvPr>
            <p:ph idx="1"/>
          </p:nvPr>
        </p:nvSpPr>
        <p:spPr>
          <a:xfrm>
            <a:off x="838200" y="1175820"/>
            <a:ext cx="10515600" cy="5618172"/>
          </a:xfrm>
        </p:spPr>
        <p:txBody>
          <a:bodyPr/>
          <a:lstStyle/>
          <a:p>
            <a:pPr algn="just">
              <a:buFont typeface="Wingdings" panose="05000000000000000000" pitchFamily="2" charset="2"/>
              <a:buChar char="q"/>
            </a:pPr>
            <a:r>
              <a:rPr lang="en-US" dirty="0">
                <a:latin typeface="+mj-lt"/>
              </a:rPr>
              <a:t>Internal capital adequacy assessment processes (the ICAAP) are at the heart of banks' capital management. Although ICAAP is purely an internal exercise, it plays a key role in </a:t>
            </a:r>
            <a:r>
              <a:rPr lang="en-US" dirty="0" smtClean="0">
                <a:latin typeface="+mj-lt"/>
              </a:rPr>
              <a:t>the senior supervisory Manger </a:t>
            </a:r>
            <a:r>
              <a:rPr lang="en-US" dirty="0">
                <a:latin typeface="+mj-lt"/>
              </a:rPr>
              <a:t>of </a:t>
            </a:r>
            <a:r>
              <a:rPr lang="en-US" dirty="0" smtClean="0">
                <a:latin typeface="+mj-lt"/>
              </a:rPr>
              <a:t>(SSM) </a:t>
            </a:r>
            <a:r>
              <a:rPr lang="en-US" dirty="0">
                <a:latin typeface="+mj-lt"/>
              </a:rPr>
              <a:t>banks providing input for the assessment of risks to capital as part of the annual Supervisory </a:t>
            </a:r>
            <a:r>
              <a:rPr lang="en-US" dirty="0" smtClean="0">
                <a:latin typeface="+mj-lt"/>
              </a:rPr>
              <a:t>Review </a:t>
            </a:r>
            <a:r>
              <a:rPr lang="en-US" dirty="0">
                <a:latin typeface="+mj-lt"/>
              </a:rPr>
              <a:t>and Evaluation Process (SREP</a:t>
            </a:r>
            <a:r>
              <a:rPr lang="en-US" dirty="0" smtClean="0">
                <a:latin typeface="+mj-lt"/>
              </a:rPr>
              <a:t>)</a:t>
            </a:r>
          </a:p>
          <a:p>
            <a:pPr marL="0" indent="0">
              <a:buNone/>
            </a:pPr>
            <a:endParaRPr lang="en-US" dirty="0" smtClean="0">
              <a:latin typeface="+mj-lt"/>
            </a:endParaRPr>
          </a:p>
        </p:txBody>
      </p:sp>
      <p:pic>
        <p:nvPicPr>
          <p:cNvPr id="1026" name="Picture 2" descr="https://www.pkcadvisory.com/img/images/services/ITC/Diagram_Cyber-Security.png"/>
          <p:cNvPicPr>
            <a:picLocks noChangeAspect="1" noChangeArrowheads="1"/>
          </p:cNvPicPr>
          <p:nvPr/>
        </p:nvPicPr>
        <p:blipFill rotWithShape="1">
          <a:blip r:embed="rId2">
            <a:extLst>
              <a:ext uri="{28A0092B-C50C-407E-A947-70E740481C1C}">
                <a14:useLocalDpi xmlns:a14="http://schemas.microsoft.com/office/drawing/2010/main" val="0"/>
              </a:ext>
            </a:extLst>
          </a:blip>
          <a:srcRect l="48160" t="904" r="223" b="-323"/>
          <a:stretch/>
        </p:blipFill>
        <p:spPr bwMode="auto">
          <a:xfrm>
            <a:off x="1317524" y="2851354"/>
            <a:ext cx="9873216" cy="35818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CF7D509-E208-4F7B-8BBF-247E66EEF974}" type="slidenum">
              <a:rPr lang="en-IN" smtClean="0"/>
              <a:t>4</a:t>
            </a:fld>
            <a:endParaRPr lang="en-IN" dirty="0"/>
          </a:p>
        </p:txBody>
      </p:sp>
    </p:spTree>
    <p:extLst>
      <p:ext uri="{BB962C8B-B14F-4D97-AF65-F5344CB8AC3E}">
        <p14:creationId xmlns:p14="http://schemas.microsoft.com/office/powerpoint/2010/main" val="1673956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04088"/>
            <a:ext cx="9034272" cy="758952"/>
          </a:xfrm>
        </p:spPr>
        <p:txBody>
          <a:bodyPr>
            <a:normAutofit/>
          </a:bodyPr>
          <a:lstStyle/>
          <a:p>
            <a:r>
              <a:rPr lang="en-US" dirty="0" smtClean="0"/>
              <a:t>ICAAP Points</a:t>
            </a:r>
            <a:endParaRPr lang="en-IN" dirty="0"/>
          </a:p>
        </p:txBody>
      </p:sp>
      <p:sp>
        <p:nvSpPr>
          <p:cNvPr id="3" name="Content Placeholder 2"/>
          <p:cNvSpPr>
            <a:spLocks noGrp="1"/>
          </p:cNvSpPr>
          <p:nvPr>
            <p:ph idx="1"/>
          </p:nvPr>
        </p:nvSpPr>
        <p:spPr>
          <a:xfrm>
            <a:off x="1024128" y="2267712"/>
            <a:ext cx="10177272" cy="3909251"/>
          </a:xfrm>
        </p:spPr>
        <p:txBody>
          <a:bodyPr/>
          <a:lstStyle/>
          <a:p>
            <a:pPr>
              <a:buFont typeface="Wingdings" panose="05000000000000000000" pitchFamily="2" charset="2"/>
              <a:buChar char="q"/>
            </a:pPr>
            <a:r>
              <a:rPr lang="en-US" dirty="0" smtClean="0"/>
              <a:t>Number of  open vulnerabilities on internet facing infrastructure(VA)</a:t>
            </a:r>
          </a:p>
          <a:p>
            <a:pPr>
              <a:buFont typeface="Wingdings" panose="05000000000000000000" pitchFamily="2" charset="2"/>
              <a:buChar char="q"/>
            </a:pPr>
            <a:r>
              <a:rPr lang="en-US" dirty="0" smtClean="0"/>
              <a:t>Total number  of open MBSS points on  critical application infrastructure(CA)</a:t>
            </a:r>
          </a:p>
          <a:p>
            <a:pPr>
              <a:buFont typeface="Wingdings" panose="05000000000000000000" pitchFamily="2" charset="2"/>
              <a:buChar char="q"/>
            </a:pPr>
            <a:r>
              <a:rPr lang="en-US" dirty="0" smtClean="0"/>
              <a:t>Percentage of application patches not applied for server( windows, Non-windows) </a:t>
            </a:r>
            <a:endParaRPr lang="en-IN" dirty="0"/>
          </a:p>
          <a:p>
            <a:pPr>
              <a:buFont typeface="Wingdings" panose="05000000000000000000" pitchFamily="2" charset="2"/>
              <a:buChar char="q"/>
            </a:pPr>
            <a:r>
              <a:rPr lang="en-US" dirty="0" smtClean="0"/>
              <a:t>Percentage of applicable non critical patches including security patches not applied  for end points  in last 12 months (consider patches released by OEM)</a:t>
            </a:r>
          </a:p>
          <a:p>
            <a:pPr>
              <a:buFont typeface="Wingdings" panose="05000000000000000000" pitchFamily="2" charset="2"/>
              <a:buChar char="q"/>
            </a:pPr>
            <a:r>
              <a:rPr lang="en-US" dirty="0" smtClean="0"/>
              <a:t>Number of open vulnerabilities on internet facing application(App sec)</a:t>
            </a:r>
          </a:p>
          <a:p>
            <a:pPr marL="0" indent="0">
              <a:buNone/>
            </a:pPr>
            <a:endParaRPr lang="en-IN" dirty="0"/>
          </a:p>
        </p:txBody>
      </p:sp>
      <p:sp>
        <p:nvSpPr>
          <p:cNvPr id="4" name="Slide Number Placeholder 3"/>
          <p:cNvSpPr>
            <a:spLocks noGrp="1"/>
          </p:cNvSpPr>
          <p:nvPr>
            <p:ph type="sldNum" sz="quarter" idx="12"/>
          </p:nvPr>
        </p:nvSpPr>
        <p:spPr/>
        <p:txBody>
          <a:bodyPr/>
          <a:lstStyle/>
          <a:p>
            <a:fld id="{7CF7D509-E208-4F7B-8BBF-247E66EEF974}" type="slidenum">
              <a:rPr lang="en-IN" smtClean="0"/>
              <a:t>5</a:t>
            </a:fld>
            <a:endParaRPr lang="en-IN" dirty="0"/>
          </a:p>
        </p:txBody>
      </p:sp>
    </p:spTree>
    <p:extLst>
      <p:ext uri="{BB962C8B-B14F-4D97-AF65-F5344CB8AC3E}">
        <p14:creationId xmlns:p14="http://schemas.microsoft.com/office/powerpoint/2010/main" val="3989230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438912"/>
            <a:ext cx="10649712" cy="795528"/>
          </a:xfrm>
        </p:spPr>
        <p:txBody>
          <a:bodyPr>
            <a:normAutofit/>
          </a:bodyPr>
          <a:lstStyle/>
          <a:p>
            <a:r>
              <a:rPr lang="en-US" dirty="0" smtClean="0"/>
              <a:t>KRI/KPI</a:t>
            </a:r>
            <a:endParaRPr lang="en-IN" dirty="0"/>
          </a:p>
        </p:txBody>
      </p:sp>
      <p:sp>
        <p:nvSpPr>
          <p:cNvPr id="5" name="Content Placeholder 4"/>
          <p:cNvSpPr>
            <a:spLocks noGrp="1"/>
          </p:cNvSpPr>
          <p:nvPr>
            <p:ph idx="1"/>
          </p:nvPr>
        </p:nvSpPr>
        <p:spPr>
          <a:xfrm>
            <a:off x="658368" y="2167128"/>
            <a:ext cx="10835640" cy="4361688"/>
          </a:xfrm>
        </p:spPr>
        <p:txBody>
          <a:bodyPr>
            <a:normAutofit/>
          </a:bodyPr>
          <a:lstStyle/>
          <a:p>
            <a:pPr marL="0" indent="0">
              <a:buNone/>
            </a:pPr>
            <a:endParaRPr lang="en-US" dirty="0"/>
          </a:p>
          <a:p>
            <a:endParaRPr lang="en-US" dirty="0" smtClean="0"/>
          </a:p>
          <a:p>
            <a:endParaRPr lang="en-US" dirty="0"/>
          </a:p>
          <a:p>
            <a:endParaRPr lang="en-US" dirty="0" smtClean="0"/>
          </a:p>
          <a:p>
            <a:endParaRPr lang="en-US" dirty="0" smtClean="0"/>
          </a:p>
          <a:p>
            <a:endParaRPr lang="en-US" dirty="0"/>
          </a:p>
          <a:p>
            <a:pPr algn="just">
              <a:buFont typeface="Wingdings" panose="05000000000000000000" pitchFamily="2" charset="2"/>
              <a:buChar char="q"/>
            </a:pPr>
            <a:r>
              <a:rPr lang="en-US" dirty="0" smtClean="0"/>
              <a:t>Percentage of applicable non critical patches including security patches not applied  for end points  with in 60 days of their release from end-points</a:t>
            </a:r>
          </a:p>
          <a:p>
            <a:pPr algn="just">
              <a:buFont typeface="Wingdings" panose="05000000000000000000" pitchFamily="2" charset="2"/>
              <a:buChar char="q"/>
            </a:pPr>
            <a:r>
              <a:rPr lang="en-US" dirty="0" smtClean="0"/>
              <a:t>Percentage of applicable non critical patches including security patches not applied  for end points  with in 60 days of their release for servers (windows)</a:t>
            </a:r>
          </a:p>
          <a:p>
            <a:endParaRPr lang="en-IN" dirty="0"/>
          </a:p>
        </p:txBody>
      </p:sp>
      <p:pic>
        <p:nvPicPr>
          <p:cNvPr id="8" name="Picture 2" descr="Measuring the Right Metrics and Leveraging Risk and Performance Indicators  to Enhance the End-to-End Transaction Monitoring Program | Protiviti -  Australia"/>
          <p:cNvPicPr>
            <a:picLocks noChangeAspect="1" noChangeArrowheads="1"/>
          </p:cNvPicPr>
          <p:nvPr/>
        </p:nvPicPr>
        <p:blipFill rotWithShape="1">
          <a:blip r:embed="rId2">
            <a:extLst>
              <a:ext uri="{28A0092B-C50C-407E-A947-70E740481C1C}">
                <a14:useLocalDpi xmlns:a14="http://schemas.microsoft.com/office/drawing/2010/main" val="0"/>
              </a:ext>
            </a:extLst>
          </a:blip>
          <a:srcRect t="12572"/>
          <a:stretch/>
        </p:blipFill>
        <p:spPr bwMode="auto">
          <a:xfrm>
            <a:off x="1167384" y="1714500"/>
            <a:ext cx="9637776" cy="263347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CF7D509-E208-4F7B-8BBF-247E66EEF974}" type="slidenum">
              <a:rPr lang="en-IN" smtClean="0"/>
              <a:t>6</a:t>
            </a:fld>
            <a:endParaRPr lang="en-IN" dirty="0"/>
          </a:p>
        </p:txBody>
      </p:sp>
    </p:spTree>
    <p:extLst>
      <p:ext uri="{BB962C8B-B14F-4D97-AF65-F5344CB8AC3E}">
        <p14:creationId xmlns:p14="http://schemas.microsoft.com/office/powerpoint/2010/main" val="1949406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14" y="374269"/>
            <a:ext cx="10556922" cy="503555"/>
          </a:xfrm>
        </p:spPr>
        <p:txBody>
          <a:bodyPr>
            <a:normAutofit fontScale="90000"/>
          </a:bodyPr>
          <a:lstStyle/>
          <a:p>
            <a:r>
              <a:rPr lang="en-US" dirty="0" smtClean="0"/>
              <a:t>Raw logs </a:t>
            </a:r>
            <a:endParaRPr lang="en-IN" dirty="0"/>
          </a:p>
        </p:txBody>
      </p:sp>
      <p:sp>
        <p:nvSpPr>
          <p:cNvPr id="4" name="Content Placeholder 3"/>
          <p:cNvSpPr>
            <a:spLocks noGrp="1"/>
          </p:cNvSpPr>
          <p:nvPr>
            <p:ph idx="1"/>
          </p:nvPr>
        </p:nvSpPr>
        <p:spPr>
          <a:xfrm>
            <a:off x="778240" y="3365292"/>
            <a:ext cx="10515600" cy="299155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sz="1600" dirty="0" smtClean="0"/>
          </a:p>
          <a:p>
            <a:pPr marL="0" indent="0">
              <a:buNone/>
            </a:pPr>
            <a:endParaRPr lang="en-US" sz="1600" dirty="0"/>
          </a:p>
          <a:p>
            <a:pPr marL="0" indent="0">
              <a:buNone/>
            </a:pPr>
            <a:endParaRPr lang="en-US" sz="1200" dirty="0" smtClean="0"/>
          </a:p>
        </p:txBody>
      </p:sp>
      <p:pic>
        <p:nvPicPr>
          <p:cNvPr id="5" name="Picture 4"/>
          <p:cNvPicPr>
            <a:picLocks noChangeAspect="1"/>
          </p:cNvPicPr>
          <p:nvPr/>
        </p:nvPicPr>
        <p:blipFill>
          <a:blip r:embed="rId2"/>
          <a:stretch>
            <a:fillRect/>
          </a:stretch>
        </p:blipFill>
        <p:spPr>
          <a:xfrm>
            <a:off x="685899" y="1364555"/>
            <a:ext cx="10504839" cy="4654446"/>
          </a:xfrm>
          <a:prstGeom prst="rect">
            <a:avLst/>
          </a:prstGeom>
          <a:ln w="28575">
            <a:solidFill>
              <a:schemeClr val="tx1"/>
            </a:solidFill>
          </a:ln>
        </p:spPr>
      </p:pic>
      <p:sp>
        <p:nvSpPr>
          <p:cNvPr id="6" name="Slide Number Placeholder 5"/>
          <p:cNvSpPr>
            <a:spLocks noGrp="1"/>
          </p:cNvSpPr>
          <p:nvPr>
            <p:ph type="sldNum" sz="quarter" idx="12"/>
          </p:nvPr>
        </p:nvSpPr>
        <p:spPr/>
        <p:txBody>
          <a:bodyPr/>
          <a:lstStyle/>
          <a:p>
            <a:fld id="{7CF7D509-E208-4F7B-8BBF-247E66EEF974}" type="slidenum">
              <a:rPr lang="en-IN" smtClean="0"/>
              <a:t>7</a:t>
            </a:fld>
            <a:endParaRPr lang="en-IN" dirty="0"/>
          </a:p>
        </p:txBody>
      </p:sp>
    </p:spTree>
    <p:extLst>
      <p:ext uri="{BB962C8B-B14F-4D97-AF65-F5344CB8AC3E}">
        <p14:creationId xmlns:p14="http://schemas.microsoft.com/office/powerpoint/2010/main" val="2946260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365125"/>
            <a:ext cx="11170920" cy="924029"/>
          </a:xfrm>
        </p:spPr>
        <p:txBody>
          <a:bodyPr/>
          <a:lstStyle/>
          <a:p>
            <a:r>
              <a:rPr lang="en-US" dirty="0" smtClean="0"/>
              <a:t>Logics &amp; Dashboard </a:t>
            </a:r>
            <a:endParaRPr lang="en-IN" dirty="0"/>
          </a:p>
        </p:txBody>
      </p:sp>
      <p:sp>
        <p:nvSpPr>
          <p:cNvPr id="7" name="Content Placeholder 6"/>
          <p:cNvSpPr>
            <a:spLocks noGrp="1"/>
          </p:cNvSpPr>
          <p:nvPr>
            <p:ph idx="1"/>
          </p:nvPr>
        </p:nvSpPr>
        <p:spPr>
          <a:xfrm>
            <a:off x="612648" y="1358550"/>
            <a:ext cx="10741152" cy="4818413"/>
          </a:xfrm>
        </p:spPr>
        <p:txBody>
          <a:bodyPr/>
          <a:lstStyle/>
          <a:p>
            <a:pPr marL="0" indent="0">
              <a:buNone/>
            </a:pPr>
            <a:r>
              <a:rPr lang="en-US" sz="1400" dirty="0" smtClean="0"/>
              <a:t>Index=“main” source=“va_may_22.csv” Family=“Data base” CVE=“*” Severity=“critical” Patch publication date=“*”</a:t>
            </a:r>
          </a:p>
          <a:p>
            <a:pPr marL="0" indent="0">
              <a:buNone/>
            </a:pPr>
            <a:r>
              <a:rPr lang="en-US" sz="1400" dirty="0" smtClean="0"/>
              <a:t>|</a:t>
            </a:r>
            <a:r>
              <a:rPr lang="en-US" sz="1400" dirty="0" err="1" smtClean="0"/>
              <a:t>eval</a:t>
            </a:r>
            <a:r>
              <a:rPr lang="en-US" sz="1400" dirty="0" smtClean="0"/>
              <a:t> days=</a:t>
            </a:r>
            <a:r>
              <a:rPr lang="en-US" sz="1400" dirty="0" err="1" smtClean="0"/>
              <a:t>strptime</a:t>
            </a:r>
            <a:r>
              <a:rPr lang="en-US" sz="1400" dirty="0" smtClean="0"/>
              <a:t>(‘patch publication date’, ”%B, %</a:t>
            </a:r>
            <a:r>
              <a:rPr lang="en-US" sz="1400" dirty="0" err="1" smtClean="0"/>
              <a:t>d,Y:H:M:S</a:t>
            </a:r>
            <a:r>
              <a:rPr lang="en-US" sz="1400" dirty="0" smtClean="0"/>
              <a:t>”)</a:t>
            </a:r>
          </a:p>
          <a:p>
            <a:pPr marL="0" indent="0">
              <a:buNone/>
            </a:pPr>
            <a:r>
              <a:rPr lang="en-US" sz="1400" dirty="0" smtClean="0"/>
              <a:t>|where days&gt;=1690439400 AND days&gt;=1624991400</a:t>
            </a:r>
          </a:p>
          <a:p>
            <a:pPr marL="0" indent="0">
              <a:buNone/>
            </a:pPr>
            <a:r>
              <a:rPr lang="en-US" sz="1400" dirty="0" smtClean="0"/>
              <a:t>|stats count(</a:t>
            </a:r>
            <a:r>
              <a:rPr lang="en-US" sz="1400" dirty="0" err="1" smtClean="0"/>
              <a:t>eval</a:t>
            </a:r>
            <a:r>
              <a:rPr lang="en-US" sz="1400" dirty="0" smtClean="0"/>
              <a:t>(status==“open”)) as </a:t>
            </a:r>
            <a:r>
              <a:rPr lang="en-US" sz="1400" dirty="0" err="1" smtClean="0"/>
              <a:t>num</a:t>
            </a:r>
            <a:r>
              <a:rPr lang="en-US" sz="1400" dirty="0" smtClean="0"/>
              <a:t>  count as </a:t>
            </a:r>
            <a:r>
              <a:rPr lang="en-US" sz="1400" dirty="0" err="1" smtClean="0"/>
              <a:t>denom</a:t>
            </a:r>
            <a:endParaRPr lang="en-US" sz="1400" dirty="0" smtClean="0"/>
          </a:p>
          <a:p>
            <a:pPr marL="0" indent="0">
              <a:buNone/>
            </a:pPr>
            <a:r>
              <a:rPr lang="en-US" sz="1400" dirty="0" smtClean="0"/>
              <a:t>|</a:t>
            </a:r>
            <a:r>
              <a:rPr lang="en-US" sz="1400" dirty="0" err="1" smtClean="0"/>
              <a:t>eval</a:t>
            </a:r>
            <a:r>
              <a:rPr lang="en-US" sz="1400" dirty="0" smtClean="0"/>
              <a:t> percent =(</a:t>
            </a:r>
            <a:r>
              <a:rPr lang="en-US" sz="1400" dirty="0" err="1" smtClean="0"/>
              <a:t>num</a:t>
            </a:r>
            <a:r>
              <a:rPr lang="en-US" sz="1400" dirty="0" smtClean="0"/>
              <a:t>*100)/</a:t>
            </a:r>
            <a:r>
              <a:rPr lang="en-US" sz="1400" dirty="0" err="1" smtClean="0"/>
              <a:t>denom</a:t>
            </a:r>
            <a:endParaRPr lang="en-IN" sz="1400" dirty="0" smtClean="0"/>
          </a:p>
          <a:p>
            <a:pPr marL="0" indent="0">
              <a:buNone/>
            </a:pP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83" y="3223607"/>
            <a:ext cx="10238516" cy="3171436"/>
          </a:xfrm>
          <a:prstGeom prst="rect">
            <a:avLst/>
          </a:prstGeom>
          <a:ln w="38100">
            <a:solidFill>
              <a:schemeClr val="tx1"/>
            </a:solidFill>
          </a:ln>
        </p:spPr>
      </p:pic>
      <p:sp>
        <p:nvSpPr>
          <p:cNvPr id="9" name="Slide Number Placeholder 8"/>
          <p:cNvSpPr>
            <a:spLocks noGrp="1"/>
          </p:cNvSpPr>
          <p:nvPr>
            <p:ph type="sldNum" sz="quarter" idx="12"/>
          </p:nvPr>
        </p:nvSpPr>
        <p:spPr/>
        <p:txBody>
          <a:bodyPr/>
          <a:lstStyle/>
          <a:p>
            <a:fld id="{7CF7D509-E208-4F7B-8BBF-247E66EEF974}" type="slidenum">
              <a:rPr lang="en-IN" smtClean="0"/>
              <a:t>8</a:t>
            </a:fld>
            <a:endParaRPr lang="en-IN"/>
          </a:p>
        </p:txBody>
      </p:sp>
      <p:sp>
        <p:nvSpPr>
          <p:cNvPr id="6" name="Minus 5"/>
          <p:cNvSpPr/>
          <p:nvPr/>
        </p:nvSpPr>
        <p:spPr>
          <a:xfrm>
            <a:off x="2338954" y="3437686"/>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inus 9"/>
          <p:cNvSpPr/>
          <p:nvPr/>
        </p:nvSpPr>
        <p:spPr>
          <a:xfrm>
            <a:off x="9567962" y="3597003"/>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10"/>
          <p:cNvSpPr/>
          <p:nvPr/>
        </p:nvSpPr>
        <p:spPr>
          <a:xfrm>
            <a:off x="9604397" y="4063691"/>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inus 11"/>
          <p:cNvSpPr/>
          <p:nvPr/>
        </p:nvSpPr>
        <p:spPr>
          <a:xfrm>
            <a:off x="2142309" y="4544476"/>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Minus 12"/>
          <p:cNvSpPr/>
          <p:nvPr/>
        </p:nvSpPr>
        <p:spPr>
          <a:xfrm>
            <a:off x="2142308" y="5632813"/>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Minus 13"/>
          <p:cNvSpPr/>
          <p:nvPr/>
        </p:nvSpPr>
        <p:spPr>
          <a:xfrm>
            <a:off x="9461101" y="5627095"/>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7624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2" y="365125"/>
            <a:ext cx="11143938" cy="579255"/>
          </a:xfrm>
        </p:spPr>
        <p:txBody>
          <a:bodyPr>
            <a:normAutofit fontScale="90000"/>
          </a:bodyPr>
          <a:lstStyle/>
          <a:p>
            <a:r>
              <a:rPr lang="en-US" dirty="0" smtClean="0"/>
              <a:t>Audit Reports &amp; Dashboard </a:t>
            </a:r>
            <a:endParaRPr lang="en-IN" dirty="0"/>
          </a:p>
        </p:txBody>
      </p:sp>
      <p:sp>
        <p:nvSpPr>
          <p:cNvPr id="3" name="Content Placeholder 2"/>
          <p:cNvSpPr>
            <a:spLocks noGrp="1"/>
          </p:cNvSpPr>
          <p:nvPr>
            <p:ph idx="1"/>
          </p:nvPr>
        </p:nvSpPr>
        <p:spPr>
          <a:xfrm>
            <a:off x="566928" y="1262070"/>
            <a:ext cx="10914888" cy="458081"/>
          </a:xfrm>
        </p:spPr>
        <p:txBody>
          <a:bodyPr/>
          <a:lstStyle/>
          <a:p>
            <a:pPr>
              <a:buFont typeface="Wingdings" panose="05000000000000000000" pitchFamily="2" charset="2"/>
              <a:buChar char="§"/>
            </a:pPr>
            <a:r>
              <a:rPr lang="en-US" dirty="0" smtClean="0"/>
              <a:t>SIEM integration status report dashboard(Monthly)</a:t>
            </a:r>
            <a:endParaRPr lang="en-IN" dirty="0"/>
          </a:p>
          <a:p>
            <a:pPr>
              <a:buFont typeface="Wingdings" panose="05000000000000000000" pitchFamily="2" charset="2"/>
              <a:buChar char="§"/>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68" y="1918805"/>
            <a:ext cx="10010775" cy="2994867"/>
          </a:xfrm>
          <a:prstGeom prst="rect">
            <a:avLst/>
          </a:prstGeom>
          <a:solidFill>
            <a:schemeClr val="accent4">
              <a:lumMod val="50000"/>
            </a:schemeClr>
          </a:solidFill>
          <a:ln w="38100">
            <a:solidFill>
              <a:schemeClr val="tx1"/>
            </a:solidFill>
          </a:ln>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170504" y="3664800"/>
              <a:ext cx="603720" cy="30600"/>
            </p14:xfrm>
          </p:contentPart>
        </mc:Choice>
        <mc:Fallback xmlns="">
          <p:pic>
            <p:nvPicPr>
              <p:cNvPr id="7" name="Ink 6"/>
              <p:cNvPicPr/>
              <p:nvPr/>
            </p:nvPicPr>
            <p:blipFill>
              <a:blip r:embed="rId4"/>
              <a:stretch>
                <a:fillRect/>
              </a:stretch>
            </p:blipFill>
            <p:spPr>
              <a:xfrm>
                <a:off x="1098504" y="3520800"/>
                <a:ext cx="7477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1170504" y="3655434"/>
              <a:ext cx="859680" cy="907776"/>
            </p14:xfrm>
          </p:contentPart>
        </mc:Choice>
        <mc:Fallback>
          <p:pic>
            <p:nvPicPr>
              <p:cNvPr id="8" name="Ink 7"/>
              <p:cNvPicPr/>
              <p:nvPr/>
            </p:nvPicPr>
            <p:blipFill>
              <a:blip r:embed="rId6"/>
              <a:stretch>
                <a:fillRect/>
              </a:stretch>
            </p:blipFill>
            <p:spPr>
              <a:xfrm>
                <a:off x="1098504" y="3511457"/>
                <a:ext cx="1003680" cy="119573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p14:cNvContentPartPr/>
              <p14:nvPr/>
            </p14:nvContentPartPr>
            <p14:xfrm>
              <a:off x="1636704" y="4041720"/>
              <a:ext cx="360" cy="360"/>
            </p14:xfrm>
          </p:contentPart>
        </mc:Choice>
        <mc:Fallback xmlns="">
          <p:pic>
            <p:nvPicPr>
              <p:cNvPr id="33" name="Ink 32"/>
              <p:cNvPicPr/>
              <p:nvPr/>
            </p:nvPicPr>
            <p:blipFill>
              <a:blip r:embed="rId8"/>
              <a:stretch>
                <a:fillRect/>
              </a:stretch>
            </p:blipFill>
            <p:spPr>
              <a:xfrm>
                <a:off x="1618704" y="4023720"/>
                <a:ext cx="36360" cy="36360"/>
              </a:xfrm>
              <a:prstGeom prst="rect">
                <a:avLst/>
              </a:prstGeom>
            </p:spPr>
          </p:pic>
        </mc:Fallback>
      </mc:AlternateContent>
      <p:sp>
        <p:nvSpPr>
          <p:cNvPr id="36" name="Slide Number Placeholder 35"/>
          <p:cNvSpPr>
            <a:spLocks noGrp="1"/>
          </p:cNvSpPr>
          <p:nvPr>
            <p:ph type="sldNum" sz="quarter" idx="12"/>
          </p:nvPr>
        </p:nvSpPr>
        <p:spPr/>
        <p:txBody>
          <a:bodyPr/>
          <a:lstStyle/>
          <a:p>
            <a:fld id="{7CF7D509-E208-4F7B-8BBF-247E66EEF974}" type="slidenum">
              <a:rPr lang="en-IN" smtClean="0"/>
              <a:t>9</a:t>
            </a:fld>
            <a:endParaRPr lang="en-IN" dirty="0"/>
          </a:p>
        </p:txBody>
      </p:sp>
      <p:sp>
        <p:nvSpPr>
          <p:cNvPr id="39" name="Rectangle 38"/>
          <p:cNvSpPr/>
          <p:nvPr/>
        </p:nvSpPr>
        <p:spPr>
          <a:xfrm>
            <a:off x="1039368" y="5047756"/>
            <a:ext cx="10378440" cy="646331"/>
          </a:xfrm>
          <a:prstGeom prst="rect">
            <a:avLst/>
          </a:prstGeom>
        </p:spPr>
        <p:txBody>
          <a:bodyPr wrap="square">
            <a:spAutoFit/>
          </a:bodyPr>
          <a:lstStyle/>
          <a:p>
            <a:r>
              <a:rPr lang="en-US" b="0" i="0" dirty="0" smtClean="0">
                <a:effectLst/>
                <a:latin typeface="Open Sans"/>
              </a:rPr>
              <a:t>This report describes how to integrate the Privileged Access Manage solution with Security Information and Event Management (SIEM) applications.</a:t>
            </a:r>
            <a:endParaRPr lang="en-IN" dirty="0"/>
          </a:p>
        </p:txBody>
      </p:sp>
      <p:sp>
        <p:nvSpPr>
          <p:cNvPr id="6" name="Minus 5"/>
          <p:cNvSpPr/>
          <p:nvPr/>
        </p:nvSpPr>
        <p:spPr>
          <a:xfrm>
            <a:off x="3971108" y="3417595"/>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inus 11"/>
          <p:cNvSpPr/>
          <p:nvPr/>
        </p:nvSpPr>
        <p:spPr>
          <a:xfrm>
            <a:off x="997941" y="3834635"/>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Minus 12"/>
          <p:cNvSpPr/>
          <p:nvPr/>
        </p:nvSpPr>
        <p:spPr>
          <a:xfrm>
            <a:off x="1012191" y="4233140"/>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Minus 13"/>
          <p:cNvSpPr/>
          <p:nvPr/>
        </p:nvSpPr>
        <p:spPr>
          <a:xfrm>
            <a:off x="1026441" y="4608848"/>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Minus 15"/>
          <p:cNvSpPr/>
          <p:nvPr/>
        </p:nvSpPr>
        <p:spPr>
          <a:xfrm>
            <a:off x="1039368" y="3455251"/>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inus 16"/>
          <p:cNvSpPr/>
          <p:nvPr/>
        </p:nvSpPr>
        <p:spPr>
          <a:xfrm>
            <a:off x="3971107" y="4233140"/>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37558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1930</TotalTime>
  <Words>803</Words>
  <Application>Microsoft Office PowerPoint</Application>
  <PresentationFormat>Widescreen</PresentationFormat>
  <Paragraphs>113</Paragraphs>
  <Slides>21</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Century Gothic</vt:lpstr>
      <vt:lpstr>Helvetica</vt:lpstr>
      <vt:lpstr>Open Sans</vt:lpstr>
      <vt:lpstr>Roboto</vt:lpstr>
      <vt:lpstr>Wingdings</vt:lpstr>
      <vt:lpstr>Wingdings 3</vt:lpstr>
      <vt:lpstr>Ion</vt:lpstr>
      <vt:lpstr>IDFC POC PROJCET </vt:lpstr>
      <vt:lpstr>Agenda</vt:lpstr>
      <vt:lpstr>Splunk Add-ons Data integration</vt:lpstr>
      <vt:lpstr> ICAAP</vt:lpstr>
      <vt:lpstr>ICAAP Points</vt:lpstr>
      <vt:lpstr>KRI/KPI</vt:lpstr>
      <vt:lpstr>Raw logs </vt:lpstr>
      <vt:lpstr>Logics &amp; Dashboard </vt:lpstr>
      <vt:lpstr>Audit Reports &amp; Dashboard </vt:lpstr>
      <vt:lpstr>PowerPoint Presentation</vt:lpstr>
      <vt:lpstr>Fire wall user allowed are blocked(UTM, NAT, MLI)</vt:lpstr>
      <vt:lpstr>PowerPoint Presentation</vt:lpstr>
      <vt:lpstr>Ciso Executive dashboard</vt:lpstr>
      <vt:lpstr>PowerPoint Presentation</vt:lpstr>
      <vt:lpstr>VPN, Authentications Ops</vt:lpstr>
      <vt:lpstr>Advanced Threat Protection (ATP)</vt:lpstr>
      <vt:lpstr>ATP Alerts, Action, Threat, Category, Investigation</vt:lpstr>
      <vt:lpstr>Security operation metrics </vt:lpstr>
      <vt:lpstr>Privileged Actions</vt:lpstr>
      <vt:lpstr>One to one emails recipient should be public domain ID(Gmail, outlook, yahoo)</vt:lpstr>
      <vt:lpstr>Automating False Positive incident removal using Demisto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IDFC PROJCET KT</dc:title>
  <dc:creator>Microsoft account</dc:creator>
  <cp:lastModifiedBy>Microsoft account</cp:lastModifiedBy>
  <cp:revision>75</cp:revision>
  <dcterms:created xsi:type="dcterms:W3CDTF">2022-05-12T09:35:57Z</dcterms:created>
  <dcterms:modified xsi:type="dcterms:W3CDTF">2022-05-17T04:46:36Z</dcterms:modified>
</cp:coreProperties>
</file>